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1471" r:id="rId2"/>
    <p:sldId id="1465" r:id="rId3"/>
    <p:sldId id="1432" r:id="rId4"/>
    <p:sldId id="1485" r:id="rId5"/>
    <p:sldId id="1420" r:id="rId6"/>
    <p:sldId id="1249" r:id="rId7"/>
    <p:sldId id="1497" r:id="rId8"/>
    <p:sldId id="1498" r:id="rId9"/>
    <p:sldId id="1500" r:id="rId10"/>
    <p:sldId id="1503" r:id="rId11"/>
    <p:sldId id="1487" r:id="rId12"/>
    <p:sldId id="1490" r:id="rId13"/>
    <p:sldId id="1491" r:id="rId14"/>
    <p:sldId id="1492" r:id="rId15"/>
    <p:sldId id="1493" r:id="rId16"/>
    <p:sldId id="1486" r:id="rId17"/>
    <p:sldId id="1479" r:id="rId18"/>
    <p:sldId id="1496" r:id="rId19"/>
    <p:sldId id="1477" r:id="rId20"/>
    <p:sldId id="1505" r:id="rId2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9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60093"/>
    <a:srgbClr val="FFFF66"/>
    <a:srgbClr val="CCFFFF"/>
    <a:srgbClr val="33CCFF"/>
    <a:srgbClr val="FFFFCC"/>
    <a:srgbClr val="33660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98493" autoAdjust="0"/>
  </p:normalViewPr>
  <p:slideViewPr>
    <p:cSldViewPr snapToObjects="1">
      <p:cViewPr varScale="1">
        <p:scale>
          <a:sx n="73" d="100"/>
          <a:sy n="73" d="100"/>
        </p:scale>
        <p:origin x="-7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>
        <p:scale>
          <a:sx n="75" d="100"/>
          <a:sy n="75" d="100"/>
        </p:scale>
        <p:origin x="-1404" y="432"/>
      </p:cViewPr>
      <p:guideLst>
        <p:guide orient="horz" pos="292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9109" cy="46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t" anchorCtr="0" compatLnSpc="1">
            <a:prstTxWarp prst="textNoShape">
              <a:avLst/>
            </a:prstTxWarp>
          </a:bodyPr>
          <a:lstStyle>
            <a:lvl1pPr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293" y="0"/>
            <a:ext cx="3039108" cy="46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t" anchorCtr="0" compatLnSpc="1">
            <a:prstTxWarp prst="textNoShape">
              <a:avLst/>
            </a:prstTxWarp>
          </a:bodyPr>
          <a:lstStyle>
            <a:lvl1pPr algn="r"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3324"/>
            <a:ext cx="3039109" cy="46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b" anchorCtr="0" compatLnSpc="1">
            <a:prstTxWarp prst="textNoShape">
              <a:avLst/>
            </a:prstTxWarp>
          </a:bodyPr>
          <a:lstStyle>
            <a:lvl1pPr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293" y="8833324"/>
            <a:ext cx="3039108" cy="46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b" anchorCtr="0" compatLnSpc="1">
            <a:prstTxWarp prst="textNoShape">
              <a:avLst/>
            </a:prstTxWarp>
          </a:bodyPr>
          <a:lstStyle>
            <a:lvl1pPr algn="r"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2F903FB-59A1-49B3-97AF-85480E923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72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9109" cy="46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t" anchorCtr="0" compatLnSpc="1">
            <a:prstTxWarp prst="textNoShape">
              <a:avLst/>
            </a:prstTxWarp>
          </a:bodyPr>
          <a:lstStyle>
            <a:lvl1pPr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293" y="0"/>
            <a:ext cx="3039108" cy="46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t" anchorCtr="0" compatLnSpc="1">
            <a:prstTxWarp prst="textNoShape">
              <a:avLst/>
            </a:prstTxWarp>
          </a:bodyPr>
          <a:lstStyle>
            <a:lvl1pPr algn="r"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8500"/>
            <a:ext cx="4646612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354" y="4416663"/>
            <a:ext cx="5139692" cy="41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3324"/>
            <a:ext cx="3039109" cy="46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b" anchorCtr="0" compatLnSpc="1">
            <a:prstTxWarp prst="textNoShape">
              <a:avLst/>
            </a:prstTxWarp>
          </a:bodyPr>
          <a:lstStyle>
            <a:lvl1pPr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293" y="8833324"/>
            <a:ext cx="3039108" cy="46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58" tIns="46579" rIns="93158" bIns="46579" numCol="1" anchor="b" anchorCtr="0" compatLnSpc="1">
            <a:prstTxWarp prst="textNoShape">
              <a:avLst/>
            </a:prstTxWarp>
          </a:bodyPr>
          <a:lstStyle>
            <a:lvl1pPr algn="r" defTabSz="931769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81EEA5D-0910-49F5-9206-7BB716F67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876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79280A-E155-4DFC-9A33-0D39EECA507F}" type="slidenum">
              <a:rPr lang="en-US" altLang="en-US" sz="1200">
                <a:latin typeface="Times New Roman" panose="02020603050405020304" pitchFamily="18" charset="0"/>
              </a:rPr>
              <a:pPr/>
              <a:t>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3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61446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1363" indent="-28416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1413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970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42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14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686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58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30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7436B08-8A0E-44BF-A48E-E9F5B3E8E75A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98725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4E219EF-5B10-46B4-A3C2-B52A36E67336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328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328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99020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1363" indent="-28416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1413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970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42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14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686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58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30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7436B08-8A0E-44BF-A48E-E9F5B3E8E75A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66327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1363" indent="-28416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1413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970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42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14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686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58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30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7436B08-8A0E-44BF-A48E-E9F5B3E8E75A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20507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1363" indent="-28416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1413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5970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4225" indent="-227013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14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686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58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3025" indent="-227013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47436B08-8A0E-44BF-A48E-E9F5B3E8E75A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00149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680D9FD5-1BC3-4839-BB80-17471F19A942}" type="slidenum">
              <a:rPr lang="en-US" altLang="en-US" sz="1200">
                <a:solidFill>
                  <a:schemeClr val="tx1"/>
                </a:solidFill>
              </a:rPr>
              <a:pPr/>
              <a:t>16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367713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ECE281B0-7981-4554-B196-FBDAD2875889}" type="slidenum">
              <a:rPr lang="en-US" altLang="en-US" sz="1200">
                <a:solidFill>
                  <a:schemeClr val="tx1"/>
                </a:solidFill>
              </a:rPr>
              <a:pPr/>
              <a:t>17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93860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ECE281B0-7981-4554-B196-FBDAD2875889}" type="slidenum">
              <a:rPr lang="en-US" altLang="en-US" sz="1200">
                <a:solidFill>
                  <a:schemeClr val="tx1"/>
                </a:solidFill>
              </a:rPr>
              <a:pPr/>
              <a:t>18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02736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ECE281B0-7981-4554-B196-FBDAD2875889}" type="slidenum">
              <a:rPr lang="en-US" altLang="en-US" sz="1200">
                <a:solidFill>
                  <a:schemeClr val="tx1"/>
                </a:solidFill>
              </a:rPr>
              <a:pPr/>
              <a:t>19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29921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ECE281B0-7981-4554-B196-FBDAD2875889}" type="slidenum">
              <a:rPr lang="en-US" altLang="en-US" sz="1200">
                <a:solidFill>
                  <a:schemeClr val="tx1"/>
                </a:solidFill>
              </a:rPr>
              <a:pPr/>
              <a:t>20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44432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D99B7627-4FE6-45AC-ACFD-68558B859C87}" type="slidenum">
              <a:rPr lang="en-US" altLang="en-US" sz="1200">
                <a:solidFill>
                  <a:schemeClr val="tx1"/>
                </a:solidFill>
              </a:rPr>
              <a:pPr/>
              <a:t>2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41581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8544C827-490C-4DD9-85AE-219143AE85BD}" type="slidenum">
              <a:rPr lang="en-US" altLang="en-US" sz="1200">
                <a:solidFill>
                  <a:schemeClr val="tx1"/>
                </a:solidFill>
              </a:rPr>
              <a:pPr/>
              <a:t>3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59234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8544C827-490C-4DD9-85AE-219143AE85BD}" type="slidenum">
              <a:rPr lang="en-US" altLang="en-US" sz="1200">
                <a:solidFill>
                  <a:schemeClr val="tx1"/>
                </a:solidFill>
              </a:rPr>
              <a:pPr/>
              <a:t>4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38007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ECE281B0-7981-4554-B196-FBDAD2875889}" type="slidenum">
              <a:rPr lang="en-US" altLang="en-US" sz="1200">
                <a:solidFill>
                  <a:schemeClr val="tx1"/>
                </a:solidFill>
              </a:rPr>
              <a:pPr/>
              <a:t>5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96728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680D9FD5-1BC3-4839-BB80-17471F19A942}" type="slidenum">
              <a:rPr lang="en-US" altLang="en-US" sz="1200">
                <a:solidFill>
                  <a:schemeClr val="tx1"/>
                </a:solidFill>
              </a:rPr>
              <a:pPr/>
              <a:t>6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27278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058" indent="-285407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1628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598280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4931" indent="-228326" defTabSz="930745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1582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68234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4885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1537" indent="-228326" defTabSz="93074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680D9FD5-1BC3-4839-BB80-17471F19A942}" type="slidenum">
              <a:rPr lang="en-US" altLang="en-US" sz="1200">
                <a:solidFill>
                  <a:schemeClr val="tx1"/>
                </a:solidFill>
              </a:rPr>
              <a:pPr/>
              <a:t>7</a:t>
            </a:fld>
            <a:endParaRPr lang="en-US" altLang="en-US" sz="1200">
              <a:solidFill>
                <a:schemeClr val="tx1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55236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8590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DEE4ACD-A7F5-4DA9-AB93-53D3A72D34DA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03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2A7A2B35-47A8-4685-AA8A-476A67180B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213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B7207995-FB0A-4A5D-8716-5B973B6FF5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5240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8F092BD2-BC76-410E-AD5C-5A9AA22B2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553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BC2864AC-1408-4830-A4CD-C669F36F03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51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23044D7-71C7-44AA-9020-F37897DF6E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72955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A552D71F-3616-4F49-A79C-3BD6E3E45C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6941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1F7A88AC-530B-47C4-9868-90981138EB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8581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ADDC2E16-AA97-462E-B1CD-6838880E2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27710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54EB3318-8388-427F-A60E-18E4EB7BA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28717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53A6C6FB-D748-49BD-B099-BB0B4CFCE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2401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6C6DB600-3294-42B5-A7EB-E0D1DCA99B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5850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VI-</a:t>
            </a:r>
            <a:fld id="{B3B2883C-102A-4FB6-807F-BEF8D2B1E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501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333399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VI-</a:t>
            </a:r>
            <a:fld id="{8589B0B7-357C-4402-9971-176B7B8C38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7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855134" y="584200"/>
            <a:ext cx="7577667" cy="189653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556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ADAPTIVE TIMING OF INTERIM ANALYSIS: DSMB PERSPECTIVE</a:t>
            </a:r>
          </a:p>
        </p:txBody>
      </p:sp>
      <p:sp>
        <p:nvSpPr>
          <p:cNvPr id="660484" name="Rectangle 4"/>
          <p:cNvSpPr>
            <a:spLocks noChangeArrowheads="1"/>
          </p:cNvSpPr>
          <p:nvPr/>
        </p:nvSpPr>
        <p:spPr bwMode="auto">
          <a:xfrm>
            <a:off x="3352800" y="3632200"/>
            <a:ext cx="5105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n-US" sz="2133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914400" y="2819400"/>
            <a:ext cx="6934200" cy="230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4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Christopher S. Coffey</a:t>
            </a:r>
            <a:br>
              <a:rPr lang="en-US" altLang="en-US" sz="284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4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of Biostatistics</a:t>
            </a:r>
            <a:br>
              <a:rPr lang="en-US" altLang="en-US" sz="284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4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of Iowa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2844" b="1" u="sng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44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21, 2018</a:t>
            </a:r>
          </a:p>
        </p:txBody>
      </p:sp>
      <p:pic>
        <p:nvPicPr>
          <p:cNvPr id="2053" name="Picture 7" descr="Dome and wordmark on 3 lines - Gold - 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80467"/>
            <a:ext cx="1981200" cy="176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8" descr="http://www.ctsdmc.org/img/ctsdmc%20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422" y="4595990"/>
            <a:ext cx="2257778" cy="16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6672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1" name="Text Box 4"/>
          <p:cNvSpPr txBox="1">
            <a:spLocks noChangeArrowheads="1"/>
          </p:cNvSpPr>
          <p:nvPr/>
        </p:nvSpPr>
        <p:spPr bwMode="auto">
          <a:xfrm>
            <a:off x="76200" y="838200"/>
            <a:ext cx="8940800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sz="28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Primary Study Results (N = 328):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Regardless of treatment,</a:t>
            </a:r>
            <a:b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majority of children and</a:t>
            </a:r>
            <a:b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adolescents responded</a:t>
            </a:r>
            <a:b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to treatment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No significant difference</a:t>
            </a:r>
            <a:b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observed for success rate</a:t>
            </a:r>
            <a:b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between three treatment</a:t>
            </a:r>
            <a:b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groups:</a:t>
            </a: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7603F6-895C-4B9A-B8D1-4B1464D99D81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1205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124200"/>
            <a:ext cx="30607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74"/>
          <a:stretch/>
        </p:blipFill>
        <p:spPr bwMode="auto">
          <a:xfrm>
            <a:off x="5029200" y="1485901"/>
            <a:ext cx="3403822" cy="1485899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</p:spTree>
    <p:extLst>
      <p:ext uri="{BB962C8B-B14F-4D97-AF65-F5344CB8AC3E}">
        <p14:creationId xmlns:p14="http://schemas.microsoft.com/office/powerpoint/2010/main" val="1687872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25F0A3B-B409-4DF0-AA9F-82C02DE202ED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76200" y="8382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Despite our best efforts, other unexpected issues can frequently arise.</a:t>
            </a:r>
            <a:endParaRPr lang="en-US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Picture 5" descr="Levy_et_al_2006_Page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1" r="49495" b="63225"/>
          <a:stretch>
            <a:fillRect/>
          </a:stretch>
        </p:blipFill>
        <p:spPr bwMode="auto">
          <a:xfrm>
            <a:off x="3276600" y="1632655"/>
            <a:ext cx="5638800" cy="43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4" y="1905000"/>
            <a:ext cx="3409244" cy="12192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1600" y="3242733"/>
            <a:ext cx="3708400" cy="338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ct val="50000"/>
              </a:spcBef>
              <a:buNone/>
              <a:defRPr/>
            </a:pPr>
            <a:r>
              <a:rPr lang="en-US" altLang="en-US" sz="2000" kern="0" dirty="0">
                <a:solidFill>
                  <a:srgbClr val="000000"/>
                </a:solidFill>
                <a:latin typeface="Arial" pitchFamily="34" charset="0"/>
              </a:rPr>
              <a:t>Objectives of this trial:</a:t>
            </a:r>
          </a:p>
          <a:p>
            <a:pPr marL="541873" indent="-541873">
              <a:spcBef>
                <a:spcPts val="600"/>
              </a:spcBef>
              <a:buFontTx/>
              <a:buAutoNum type="arabicPeriod"/>
              <a:defRPr/>
            </a:pPr>
            <a:r>
              <a:rPr lang="en-US" altLang="en-US" sz="2000" kern="0" dirty="0">
                <a:solidFill>
                  <a:srgbClr val="000000"/>
                </a:solidFill>
                <a:latin typeface="Arial" pitchFamily="34" charset="0"/>
              </a:rPr>
              <a:t>Select which of two doses of CoQ10 (1800 or 2700 mg/day) is preferred</a:t>
            </a:r>
          </a:p>
          <a:p>
            <a:pPr marL="541873" indent="-541873">
              <a:spcBef>
                <a:spcPts val="600"/>
              </a:spcBef>
              <a:buFontTx/>
              <a:buAutoNum type="arabicPeriod"/>
              <a:defRPr/>
            </a:pPr>
            <a:r>
              <a:rPr lang="en-US" altLang="en-US" sz="2000" kern="0" dirty="0">
                <a:solidFill>
                  <a:srgbClr val="000000"/>
                </a:solidFill>
                <a:latin typeface="Arial" pitchFamily="34" charset="0"/>
              </a:rPr>
              <a:t>Determine if sufficient evidence of efficacy to justify conducting a large phase III efficacy trial using dose selected at stage 1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DSMB PERSPECTIVE</a:t>
            </a:r>
          </a:p>
        </p:txBody>
      </p:sp>
    </p:spTree>
    <p:extLst>
      <p:ext uri="{BB962C8B-B14F-4D97-AF65-F5344CB8AC3E}">
        <p14:creationId xmlns:p14="http://schemas.microsoft.com/office/powerpoint/2010/main" val="3276730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Text Box 3"/>
          <p:cNvSpPr txBox="1">
            <a:spLocks noChangeArrowheads="1"/>
          </p:cNvSpPr>
          <p:nvPr/>
        </p:nvSpPr>
        <p:spPr bwMode="auto">
          <a:xfrm>
            <a:off x="152399" y="838200"/>
            <a:ext cx="8822267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In the primary analysis, the null hypothesis was not rejected, so futility could not be declared.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However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there were concerns that the proposed approach for missing data was too extreme.</a:t>
            </a:r>
          </a:p>
          <a:p>
            <a:pPr>
              <a:spcBef>
                <a:spcPts val="1200"/>
              </a:spcBef>
              <a:buFontTx/>
              <a:buNone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A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series of secondary and post-hoc analyses all concluded futility</a:t>
            </a: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540001" y="3886200"/>
            <a:ext cx="4055533" cy="2420679"/>
            <a:chOff x="2540001" y="1752600"/>
            <a:chExt cx="4055533" cy="2420679"/>
          </a:xfrm>
        </p:grpSpPr>
        <p:sp>
          <p:nvSpPr>
            <p:cNvPr id="327683" name="Rectangle 5"/>
            <p:cNvSpPr>
              <a:spLocks noChangeArrowheads="1"/>
            </p:cNvSpPr>
            <p:nvPr/>
          </p:nvSpPr>
          <p:spPr bwMode="auto">
            <a:xfrm>
              <a:off x="2540001" y="1905000"/>
              <a:ext cx="4055533" cy="226827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956">
                <a:latin typeface="Arial" panose="020B0604020202020204" pitchFamily="34" charset="0"/>
              </a:endParaRPr>
            </a:p>
          </p:txBody>
        </p:sp>
        <p:pic>
          <p:nvPicPr>
            <p:cNvPr id="327684" name="Picture 5" descr="ScoringDeceased.ep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927" y="1752600"/>
              <a:ext cx="3571290" cy="2389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68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81334" y="5935133"/>
            <a:ext cx="1693333" cy="4064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44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60408" indent="-254003">
              <a:spcBef>
                <a:spcPct val="20000"/>
              </a:spcBef>
              <a:buChar char="–"/>
              <a:defRPr sz="2489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6013" indent="-203203">
              <a:spcBef>
                <a:spcPct val="20000"/>
              </a:spcBef>
              <a:buChar char="•"/>
              <a:defRPr sz="2133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22418" indent="-203203">
              <a:spcBef>
                <a:spcPct val="20000"/>
              </a:spcBef>
              <a:buChar char="–"/>
              <a:defRPr sz="1778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28823" indent="-203203">
              <a:spcBef>
                <a:spcPct val="20000"/>
              </a:spcBef>
              <a:buChar char="»"/>
              <a:defRPr sz="1778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35228" indent="-20320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78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41633" indent="-20320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78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48038" indent="-20320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78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54443" indent="-20320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78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92A7E1-D0F1-45AC-B15F-BA22B0884AF5}" type="slidenum">
              <a:rPr lang="en-US" altLang="en-US" sz="1244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244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DSMB PERSPECTIVE</a:t>
            </a:r>
          </a:p>
        </p:txBody>
      </p:sp>
    </p:spTree>
    <p:extLst>
      <p:ext uri="{BB962C8B-B14F-4D97-AF65-F5344CB8AC3E}">
        <p14:creationId xmlns:p14="http://schemas.microsoft.com/office/powerpoint/2010/main" val="2913000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25F0A3B-B409-4DF0-AA9F-82C02DE202ED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DSMB PERSPECTIVE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61554"/>
          <a:stretch/>
        </p:blipFill>
        <p:spPr>
          <a:xfrm>
            <a:off x="951309" y="990600"/>
            <a:ext cx="7165182" cy="1943100"/>
          </a:xfrm>
          <a:prstGeom prst="rect">
            <a:avLst/>
          </a:prstGeom>
          <a:ln w="38100">
            <a:solidFill>
              <a:srgbClr val="000000"/>
            </a:solidFill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3200400"/>
            <a:ext cx="8915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Futility monitoring based on conditional power – assuming originally hypothesized 10% benefit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Stop for futility if conditional power &lt; 20%</a:t>
            </a:r>
          </a:p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Early interim looks suggested potential qualitative interaction with severity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(NIHSS ≤ 19 vs. NIHSS ≥ 20)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68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25F0A3B-B409-4DF0-AA9F-82C02DE202ED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DSMB PERSPECTIVE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838200"/>
            <a:ext cx="8915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Third Interim Analysis: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Conditional Power = 23% (&gt; futility threshold)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95% CI for effect in NIHSS ≤19 strata did not include 10% -- 95% CI: (-14.4% to 9.1%)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Calls into question plausibility of conditional power calculation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DSMB requested conditional power be calculated under plausible effect sizes in moderate stratum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0802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25F0A3B-B409-4DF0-AA9F-82C02DE202ED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panose="020B0604020202020204" pitchFamily="34" charset="0"/>
              </a:rPr>
              <a:t>DSMB PERSPECTIVE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838200"/>
            <a:ext cx="8915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Although results suggested it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was unlikely trial would be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positive, sensitivity analysis did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not imply futility boundary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crossed for all plausible values.</a:t>
            </a:r>
          </a:p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Trial allowed to continue in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interest of fully exploring role of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endovascular therapy.</a:t>
            </a:r>
          </a:p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Fourth Interim Analysis: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Conditional Power = 4% (&lt; futility threshold)</a:t>
            </a:r>
          </a:p>
          <a:p>
            <a:pPr marL="457200" indent="-4572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Trial stopped early for futility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002" y="958643"/>
            <a:ext cx="3408398" cy="3765757"/>
          </a:xfrm>
          <a:prstGeom prst="rect">
            <a:avLst/>
          </a:prstGeom>
          <a:ln w="31750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958107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14954A8D-9198-4F34-A2A5-4F6531643856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16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EARLY TERMINATION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838200"/>
            <a:ext cx="8915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The decision to stop a trial early is complicated: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Impact ability of trial results to persuade others to change clinical practice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Early stopping based on a single endpoint limits ability of trial to evaluate overall risk-benefit ratio</a:t>
            </a:r>
          </a:p>
          <a:p>
            <a:pPr marL="137160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Important information about long-term risk of adverse events is not obtained</a:t>
            </a:r>
          </a:p>
          <a:p>
            <a:pPr marL="137160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May require additional trials to address other questions left unanswered as a result of early stopping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489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EARLY TERMINATION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6200" y="1828800"/>
            <a:ext cx="891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Data at an interim analysis does not usually include all study data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Bad news usually travels faster than good news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Delays in transmitting data from clinical sites?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Outstanding data queries?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Data errors uncovered during site monitoring?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Impact of missing data on results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Consistency with outcomes of similar trials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Stability of parameter estimates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3CCD3EFA-C6B8-4ED8-8A01-92AC37C617AC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17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6200" y="8382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Before deciding to terminate the trial, the following should be considered:</a:t>
            </a:r>
            <a:endParaRPr lang="en-US" altLang="en-US" sz="2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355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6200" y="838200"/>
            <a:ext cx="891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Adaptive Timing: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Dr. </a:t>
            </a:r>
            <a:r>
              <a:rPr lang="en-US" altLang="en-US" sz="2800" smtClean="0">
                <a:solidFill>
                  <a:srgbClr val="000000"/>
                </a:solidFill>
                <a:latin typeface="Arial" charset="0"/>
              </a:rPr>
              <a:t>Palesch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 described an approach for adaptive timing of the first interim analysis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Can avoid conducted interim analyses at time points when there is a great deal of stability in parameter estimates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Can avoid getting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distracted by false</a:t>
            </a:r>
            <a:b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</a:b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signals in early data.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3CCD3EFA-C6B8-4ED8-8A01-92AC37C617AC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18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1954" y="3555431"/>
            <a:ext cx="4038646" cy="2692969"/>
            <a:chOff x="4571954" y="3555431"/>
            <a:chExt cx="4038646" cy="269296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954" y="3555431"/>
              <a:ext cx="4038646" cy="269296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324600" y="3581400"/>
              <a:ext cx="762000" cy="30777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DSMB</a:t>
              </a:r>
              <a:endPara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34000" y="5115580"/>
              <a:ext cx="914400" cy="523220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Random Noise</a:t>
              </a:r>
              <a:endPara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43800" y="5039380"/>
              <a:ext cx="914400" cy="523220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True Signal</a:t>
              </a:r>
              <a:endPara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2987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ADAPTIVE TIMING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6200" y="838200"/>
            <a:ext cx="891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Adaptive Timing - Possible Concerns: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What if clear signal in the data (towards efficacy or futility) that outweighs noise due to time trend?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Estimates might vary over time, but final decision of whether or not an intervention works is unchanged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Would adaptive timing lead to delaying an interim analysis, and possibly prolong the study?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</a:rPr>
              <a:t>If 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timing of interim 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</a:rPr>
              <a:t>analysis </a:t>
            </a: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is data driven, then </a:t>
            </a:r>
            <a:r>
              <a:rPr lang="en-US" altLang="en-US" sz="2800" dirty="0">
                <a:solidFill>
                  <a:srgbClr val="000000"/>
                </a:solidFill>
                <a:latin typeface="Arial" charset="0"/>
              </a:rPr>
              <a:t>statistical properties most standard interim monitoring tests are based on may no longer apply</a:t>
            </a:r>
          </a:p>
          <a:p>
            <a:pPr marL="137160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  <a:latin typeface="Arial" charset="0"/>
              </a:rPr>
              <a:t>Requires assessment to determine what type of adjustments may be needed to account for this</a:t>
            </a: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3CCD3EFA-C6B8-4ED8-8A01-92AC37C617AC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19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875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7F2DD99B-C853-41C2-B29C-A596E1D53613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2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52400"/>
            <a:ext cx="77724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206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838200"/>
            <a:ext cx="8991600" cy="5638800"/>
          </a:xfrm>
        </p:spPr>
        <p:txBody>
          <a:bodyPr/>
          <a:lstStyle/>
          <a:p>
            <a:pPr marL="609600" indent="-609600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Data and Safety Monitoring Board (DSMB):</a:t>
            </a:r>
          </a:p>
          <a:p>
            <a:pPr marL="609600" indent="-609600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In 1967, an NIH external advisory group first introduced concept of a formal committee charged with reviewing  accumulating data as a trial progressed (The Greenberg Report)</a:t>
            </a:r>
          </a:p>
          <a:p>
            <a:pPr marL="609600" indent="-609600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Monitor safety, outcome data, &amp; trial conduct issues</a:t>
            </a:r>
          </a:p>
        </p:txBody>
      </p:sp>
      <p:pic>
        <p:nvPicPr>
          <p:cNvPr id="5" name="Picture 2" descr="Portrait of Bernard Greenbe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3886200"/>
            <a:ext cx="19050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8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ADAPTIVE TIMING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6200" y="838200"/>
            <a:ext cx="8915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A Compromise??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May be difficult to utilize adaptive timing to determine when to conduct interim analysis</a:t>
            </a:r>
          </a:p>
          <a:p>
            <a:pPr marL="137160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External pressures likely require at least one assessment</a:t>
            </a:r>
          </a:p>
          <a:p>
            <a:pPr marL="137160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Scheduling issues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Recommend reporting some measure of ‘stability’ of parameter estimates at time interim results are reviewed</a:t>
            </a:r>
            <a:endParaRPr lang="en-US" altLang="en-US" sz="2800" b="1" i="1" dirty="0" smtClean="0">
              <a:solidFill>
                <a:srgbClr val="000000"/>
              </a:solidFill>
              <a:latin typeface="Arial" charset="0"/>
            </a:endParaRP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Use that info when making final decision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Often already performed in a somewhat informal manner</a:t>
            </a:r>
            <a:endParaRPr lang="en-US" altLang="en-US" sz="28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3CCD3EFA-C6B8-4ED8-8A01-92AC37C617AC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20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6331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1609B476-BAE4-4BC1-9152-0CB0E7D90FF0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3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52400"/>
            <a:ext cx="77724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206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8200"/>
            <a:ext cx="8839200" cy="5638800"/>
          </a:xfrm>
        </p:spPr>
        <p:txBody>
          <a:bodyPr/>
          <a:lstStyle/>
          <a:p>
            <a:pPr marL="609600" indent="-609600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Why have DSMBs?</a:t>
            </a:r>
          </a:p>
          <a:p>
            <a:pPr marL="609600" indent="-609600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Protect safety of trial participants</a:t>
            </a: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 – Ensure study participants are not exposed to </a:t>
            </a:r>
            <a:r>
              <a:rPr lang="en-US" sz="2800" dirty="0" err="1" smtClean="0">
                <a:solidFill>
                  <a:srgbClr val="000000"/>
                </a:solidFill>
                <a:latin typeface="Arial" charset="0"/>
              </a:rPr>
              <a:t>unneccesary</a:t>
            </a: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 or unreasonable risks</a:t>
            </a:r>
            <a:endParaRPr lang="en-US" sz="2800" b="1" dirty="0" smtClean="0">
              <a:solidFill>
                <a:srgbClr val="000000"/>
              </a:solidFill>
              <a:latin typeface="Arial" charset="0"/>
            </a:endParaRPr>
          </a:p>
          <a:p>
            <a:pPr marL="609600" indent="-609600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Preserve integrity and credibility of trial</a:t>
            </a: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 – Investigators are in a natural conflict of interest</a:t>
            </a:r>
          </a:p>
          <a:p>
            <a:pPr marL="1009650" lvl="1" indent="-6096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Vested in the study</a:t>
            </a:r>
          </a:p>
          <a:p>
            <a:pPr marL="1009650" lvl="1" indent="-6096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They, and their staff, are paid by the study – If study unexpectedly stops early, funding likely to cease</a:t>
            </a:r>
          </a:p>
          <a:p>
            <a:pPr marL="1009650" lvl="1" indent="-6096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Having external DSMB review ensures problems will be dealt with in an unbiased manner</a:t>
            </a:r>
          </a:p>
          <a:p>
            <a:pPr marL="1009650" lvl="1" indent="-6096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Protects credibility of study &amp; validity of study results</a:t>
            </a:r>
          </a:p>
        </p:txBody>
      </p:sp>
    </p:spTree>
    <p:extLst>
      <p:ext uri="{BB962C8B-B14F-4D97-AF65-F5344CB8AC3E}">
        <p14:creationId xmlns:p14="http://schemas.microsoft.com/office/powerpoint/2010/main" val="373035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1609B476-BAE4-4BC1-9152-0CB0E7D90FF0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4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677863" y="152400"/>
            <a:ext cx="77724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206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8200"/>
            <a:ext cx="8839200" cy="5638800"/>
          </a:xfrm>
        </p:spPr>
        <p:txBody>
          <a:bodyPr/>
          <a:lstStyle/>
          <a:p>
            <a:pPr marL="609600" indent="-609600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Arial" charset="0"/>
              </a:rPr>
              <a:t>How much work is involved in serving on a DSMB?</a:t>
            </a:r>
          </a:p>
          <a:p>
            <a:pPr marL="609600" indent="-609600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Very Little – If all goes well</a:t>
            </a:r>
          </a:p>
          <a:p>
            <a:pPr marL="609600" indent="-609600"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A LOT – If unexpected issues arise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Every DSMB is different – different personalities, different issues</a:t>
            </a:r>
          </a:p>
          <a:p>
            <a:pPr marL="0" indent="0">
              <a:spcBef>
                <a:spcPts val="1200"/>
              </a:spcBef>
              <a:buNone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</a:rPr>
              <a:t>Limited training to prepare individuals to serve on DSMBs</a:t>
            </a:r>
            <a:endParaRPr lang="en-US" sz="2400" dirty="0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62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6200" y="8382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en-US" sz="2800" dirty="0">
                <a:solidFill>
                  <a:srgbClr val="000000"/>
                </a:solidFill>
                <a:latin typeface="Arial" charset="0"/>
              </a:rPr>
              <a:t>Early termination of a trial should be considered for: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b="1" dirty="0" smtClean="0">
                <a:solidFill>
                  <a:srgbClr val="000000"/>
                </a:solidFill>
                <a:latin typeface="Arial" charset="0"/>
              </a:rPr>
              <a:t>Safety: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Interim </a:t>
            </a:r>
            <a:r>
              <a:rPr lang="en-US" altLang="en-US" sz="2400" dirty="0">
                <a:solidFill>
                  <a:srgbClr val="000000"/>
                </a:solidFill>
                <a:latin typeface="Arial" charset="0"/>
              </a:rPr>
              <a:t>data suggest trial </a:t>
            </a: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poses an unreasonable </a:t>
            </a:r>
            <a:r>
              <a:rPr lang="en-US" altLang="en-US" sz="2400" dirty="0">
                <a:solidFill>
                  <a:srgbClr val="000000"/>
                </a:solidFill>
                <a:latin typeface="Arial" charset="0"/>
              </a:rPr>
              <a:t>or unnecessary risk to study participants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b="1" dirty="0" smtClean="0">
                <a:solidFill>
                  <a:srgbClr val="000000"/>
                </a:solidFill>
                <a:latin typeface="Arial" charset="0"/>
              </a:rPr>
              <a:t>Efficacy: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Interim </a:t>
            </a:r>
            <a:r>
              <a:rPr lang="en-US" altLang="en-US" sz="2400" dirty="0">
                <a:solidFill>
                  <a:srgbClr val="000000"/>
                </a:solidFill>
                <a:latin typeface="Arial" charset="0"/>
              </a:rPr>
              <a:t>data suggest a clear difference between </a:t>
            </a: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groups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b="1" dirty="0" smtClean="0">
                <a:solidFill>
                  <a:srgbClr val="000000"/>
                </a:solidFill>
                <a:latin typeface="Arial" charset="0"/>
              </a:rPr>
              <a:t>Futility:</a:t>
            </a:r>
          </a:p>
          <a:p>
            <a:pPr marL="1314450" lvl="2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Interim </a:t>
            </a:r>
            <a:r>
              <a:rPr lang="en-US" altLang="en-US" sz="2400" dirty="0">
                <a:solidFill>
                  <a:srgbClr val="000000"/>
                </a:solidFill>
                <a:latin typeface="Arial" charset="0"/>
              </a:rPr>
              <a:t>data </a:t>
            </a: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suggest statistically significant results at end of study are unlikely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3CCD3EFA-C6B8-4ED8-8A01-92AC37C617AC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5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12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14954A8D-9198-4F34-A2A5-4F6531643856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6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6200" y="838200"/>
            <a:ext cx="8915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The decision to stop a trial early is complex, requiring a combination of statistical and clinical judgment.</a:t>
            </a:r>
            <a:endParaRPr lang="en-US" alt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828800"/>
            <a:ext cx="8915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Stopping too late may delay some participants and patients from receiving the better treatment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Stopping too early may impact acceptability of trial results &amp; fail to persuade others to change practice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6200" y="3922693"/>
            <a:ext cx="89154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Hence, interim monitoring of safety and efficacy data has become an integral part of modern clinical trials.</a:t>
            </a:r>
          </a:p>
          <a:p>
            <a:pPr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To reduce bias due to interim looks, and minimize role of subjective judgment when acting on the data, statistical methods have been developed.</a:t>
            </a:r>
            <a:endParaRPr lang="en-US" altLang="en-US" sz="280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fld id="{14954A8D-9198-4F34-A2A5-4F6531643856}" type="slidenum">
              <a:rPr lang="en-US" altLang="en-US" sz="1400" smtClean="0">
                <a:solidFill>
                  <a:srgbClr val="000000"/>
                </a:solidFill>
                <a:latin typeface="Arial" charset="0"/>
              </a:rPr>
              <a:pPr/>
              <a:t>7</a:t>
            </a:fld>
            <a:endParaRPr lang="en-US" altLang="en-US" sz="14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6200" y="838200"/>
            <a:ext cx="8915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Researchers, Sponsors, &amp; DSMB should agree early on criteria that will guide early termination.</a:t>
            </a:r>
          </a:p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Carefully consider timing of planned interim analyses – avoid ‘cookbook approach’.</a:t>
            </a:r>
          </a:p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Considerations: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Rate of recruitment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Follow-up time</a:t>
            </a:r>
          </a:p>
          <a:p>
            <a:pPr marL="0" indent="0">
              <a:spcBef>
                <a:spcPts val="1200"/>
              </a:spcBef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Both introduce a ‘pipeline’ problem common with interim monitoring of trials -- when decision is made to stop a trial, final results may differ from results observed at time of interim analysis.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675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A7F9A8-33BA-4FB5-B8CD-92F31908B804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152400" y="2057400"/>
            <a:ext cx="8763000" cy="46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 Source of Funding: NINDS/NICHD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Clinical </a:t>
            </a:r>
            <a:r>
              <a:rPr 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PIs: Andrew Hershey (Cincinnati Children’s)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		     Scott Powers (Cincinnati Children’s)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2 drugs: Amitriptyline (AMI) &amp; </a:t>
            </a:r>
            <a:r>
              <a:rPr lang="en-US" sz="2800" dirty="0" err="1" smtClean="0">
                <a:solidFill>
                  <a:srgbClr val="000000"/>
                </a:solidFill>
                <a:latin typeface="Arial" charset="0"/>
                <a:cs typeface="Arial" charset="0"/>
              </a:rPr>
              <a:t>Topiramate</a:t>
            </a:r>
            <a:r>
              <a:rPr lang="en-US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(TPM)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2:2:1 Randomization (AMI : TPM : Placebo)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“3 Trials in 1””</a:t>
            </a:r>
          </a:p>
          <a:p>
            <a:pPr lvl="2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AMI vs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. Placebo</a:t>
            </a:r>
          </a:p>
          <a:p>
            <a:pPr lvl="2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TPM 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vs. Placebo</a:t>
            </a:r>
          </a:p>
          <a:p>
            <a:pPr lvl="2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AMI vs. TPM</a:t>
            </a:r>
            <a:endParaRPr lang="en-US" sz="20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35052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8" descr="Neurologist Andrew Hershey (left) and psychologist Scott Powers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909638"/>
            <a:ext cx="1771650" cy="170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</p:spTree>
    <p:extLst>
      <p:ext uri="{BB962C8B-B14F-4D97-AF65-F5344CB8AC3E}">
        <p14:creationId xmlns:p14="http://schemas.microsoft.com/office/powerpoint/2010/main" val="2001545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915400" cy="5410200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 observed at first interim analysis (N = 225):</a:t>
            </a:r>
            <a:endParaRPr lang="en-US" altLang="en-US" sz="2400" baseline="-25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82D389-FB22-48A9-8FEA-B266D0FDC4AA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90650"/>
            <a:ext cx="7391400" cy="2419350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6200" y="4038600"/>
            <a:ext cx="8915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 sz="1000">
                <a:solidFill>
                  <a:schemeClr val="bg1"/>
                </a:solidFill>
                <a:latin typeface="Times New Roman" pitchFamily="18" charset="0"/>
              </a:defRPr>
            </a:lvl1pPr>
            <a:lvl2pPr marL="742950" indent="-285750">
              <a:defRPr sz="1000">
                <a:solidFill>
                  <a:schemeClr val="bg1"/>
                </a:solidFill>
                <a:latin typeface="Times New Roman" pitchFamily="18" charset="0"/>
              </a:defRPr>
            </a:lvl2pPr>
            <a:lvl3pPr marL="11430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3pPr>
            <a:lvl4pPr marL="16002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4pPr>
            <a:lvl5pPr marL="2057400" indent="-228600">
              <a:defRPr sz="10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Conditional Power:</a:t>
            </a:r>
          </a:p>
          <a:p>
            <a:pPr lvl="2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charset="0"/>
              </a:rPr>
              <a:t>Trt</a:t>
            </a: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 A vs. Placebo: 14%</a:t>
            </a:r>
          </a:p>
          <a:p>
            <a:pPr lvl="2">
              <a:spcBef>
                <a:spcPts val="600"/>
              </a:spcBef>
              <a:buFont typeface="Wingdings" pitchFamily="2" charset="2"/>
              <a:buChar char="Ø"/>
            </a:pPr>
            <a:r>
              <a:rPr lang="en-US" altLang="en-US" sz="24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altLang="en-US" sz="2400" dirty="0" err="1" smtClean="0">
                <a:solidFill>
                  <a:srgbClr val="000000"/>
                </a:solidFill>
                <a:latin typeface="Arial" charset="0"/>
              </a:rPr>
              <a:t>Trt</a:t>
            </a:r>
            <a:r>
              <a:rPr lang="en-US" altLang="en-US" sz="2400" dirty="0" smtClean="0">
                <a:solidFill>
                  <a:srgbClr val="000000"/>
                </a:solidFill>
                <a:latin typeface="Arial" charset="0"/>
              </a:rPr>
              <a:t> B vs. Placebo: 16%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en-US" sz="2800" dirty="0" smtClean="0">
                <a:solidFill>
                  <a:srgbClr val="000000"/>
                </a:solidFill>
                <a:latin typeface="Arial" charset="0"/>
              </a:rPr>
              <a:t>DSMB recommended trial stop for futility</a:t>
            </a:r>
            <a:endParaRPr lang="en-US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01000" cy="609600"/>
          </a:xfrm>
          <a:solidFill>
            <a:srgbClr val="000000"/>
          </a:solidFill>
        </p:spPr>
        <p:txBody>
          <a:bodyPr/>
          <a:lstStyle/>
          <a:p>
            <a:r>
              <a:rPr lang="en-US" altLang="en-US" sz="3200" b="1" dirty="0" smtClean="0">
                <a:solidFill>
                  <a:srgbClr val="FFFF00"/>
                </a:solidFill>
                <a:latin typeface="Arial" charset="0"/>
              </a:rPr>
              <a:t>DSMB PERSPECTIVE</a:t>
            </a:r>
          </a:p>
        </p:txBody>
      </p:sp>
    </p:spTree>
    <p:extLst>
      <p:ext uri="{BB962C8B-B14F-4D97-AF65-F5344CB8AC3E}">
        <p14:creationId xmlns:p14="http://schemas.microsoft.com/office/powerpoint/2010/main" val="205396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336600"/>
      </a:dk1>
      <a:lt1>
        <a:srgbClr val="CCFF66"/>
      </a:lt1>
      <a:dk2>
        <a:srgbClr val="FFCC00"/>
      </a:dk2>
      <a:lt2>
        <a:srgbClr val="808080"/>
      </a:lt2>
      <a:accent1>
        <a:srgbClr val="00CC99"/>
      </a:accent1>
      <a:accent2>
        <a:srgbClr val="3333CC"/>
      </a:accent2>
      <a:accent3>
        <a:srgbClr val="E2FFB8"/>
      </a:accent3>
      <a:accent4>
        <a:srgbClr val="2A56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23931</TotalTime>
  <Words>1087</Words>
  <Application>Microsoft Office PowerPoint</Application>
  <PresentationFormat>On-screen Show (4:3)</PresentationFormat>
  <Paragraphs>164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Wingdings</vt:lpstr>
      <vt:lpstr>Default Design</vt:lpstr>
      <vt:lpstr>PowerPoint Presentation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DSMB PERSPECTIVE</vt:lpstr>
      <vt:lpstr>EARLY TERMINATION</vt:lpstr>
      <vt:lpstr>EARLY TERMINATION</vt:lpstr>
      <vt:lpstr>DSMB PERSPECTIVE</vt:lpstr>
      <vt:lpstr>ADAPTIVE TIMING</vt:lpstr>
      <vt:lpstr>ADAPTIVE TIMING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BST 698 INTERIM ANALYSIS LECTURE</dc:title>
  <dc:creator>Christopher S. Coffey</dc:creator>
  <cp:lastModifiedBy>Coffey, Christopher S</cp:lastModifiedBy>
  <cp:revision>982</cp:revision>
  <cp:lastPrinted>2018-05-17T15:35:01Z</cp:lastPrinted>
  <dcterms:created xsi:type="dcterms:W3CDTF">1999-06-03T20:36:06Z</dcterms:created>
  <dcterms:modified xsi:type="dcterms:W3CDTF">2018-05-21T14:42:52Z</dcterms:modified>
</cp:coreProperties>
</file>